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108DFE2-EA30-49D0-BE29-FE9D4822385B}" type="datetimeFigureOut">
              <a:rPr lang="fr-FR" smtClean="0"/>
              <a:t>17/09/2020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9744CD-1D6C-4EF8-A4AF-053DEF4BB948}" type="slidenum">
              <a:rPr lang="fr-FR" smtClean="0"/>
              <a:t>‹N°›</a:t>
            </a:fld>
            <a:endParaRPr lang="fr-FR"/>
          </a:p>
        </p:txBody>
      </p:sp>
    </p:spTree>
    <p:extLst>
      <p:ext uri="{BB962C8B-B14F-4D97-AF65-F5344CB8AC3E}">
        <p14:creationId xmlns:p14="http://schemas.microsoft.com/office/powerpoint/2010/main" val="1573320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08DFE2-EA30-49D0-BE29-FE9D4822385B}" type="datetimeFigureOut">
              <a:rPr lang="fr-FR" smtClean="0"/>
              <a:t>17/09/2020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9744CD-1D6C-4EF8-A4AF-053DEF4BB948}" type="slidenum">
              <a:rPr lang="fr-FR" smtClean="0"/>
              <a:t>‹N°›</a:t>
            </a:fld>
            <a:endParaRPr lang="fr-FR"/>
          </a:p>
        </p:txBody>
      </p:sp>
    </p:spTree>
    <p:extLst>
      <p:ext uri="{BB962C8B-B14F-4D97-AF65-F5344CB8AC3E}">
        <p14:creationId xmlns:p14="http://schemas.microsoft.com/office/powerpoint/2010/main" val="756713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08DFE2-EA30-49D0-BE29-FE9D4822385B}" type="datetimeFigureOut">
              <a:rPr lang="fr-FR" smtClean="0"/>
              <a:t>17/09/2020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9744CD-1D6C-4EF8-A4AF-053DEF4BB948}" type="slidenum">
              <a:rPr lang="fr-FR" smtClean="0"/>
              <a:t>‹N°›</a:t>
            </a:fld>
            <a:endParaRPr lang="fr-FR"/>
          </a:p>
        </p:txBody>
      </p:sp>
    </p:spTree>
    <p:extLst>
      <p:ext uri="{BB962C8B-B14F-4D97-AF65-F5344CB8AC3E}">
        <p14:creationId xmlns:p14="http://schemas.microsoft.com/office/powerpoint/2010/main" val="4030957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108DFE2-EA30-49D0-BE29-FE9D4822385B}" type="datetimeFigureOut">
              <a:rPr lang="fr-FR" smtClean="0"/>
              <a:t>17/09/2020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9744CD-1D6C-4EF8-A4AF-053DEF4BB948}" type="slidenum">
              <a:rPr lang="fr-FR" smtClean="0"/>
              <a:t>‹N°›</a:t>
            </a:fld>
            <a:endParaRPr lang="fr-FR"/>
          </a:p>
        </p:txBody>
      </p:sp>
    </p:spTree>
    <p:extLst>
      <p:ext uri="{BB962C8B-B14F-4D97-AF65-F5344CB8AC3E}">
        <p14:creationId xmlns:p14="http://schemas.microsoft.com/office/powerpoint/2010/main" val="163775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108DFE2-EA30-49D0-BE29-FE9D4822385B}" type="datetimeFigureOut">
              <a:rPr lang="fr-FR" smtClean="0"/>
              <a:t>17/09/2020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9744CD-1D6C-4EF8-A4AF-053DEF4BB948}" type="slidenum">
              <a:rPr lang="fr-FR" smtClean="0"/>
              <a:t>‹N°›</a:t>
            </a:fld>
            <a:endParaRPr lang="fr-FR"/>
          </a:p>
        </p:txBody>
      </p:sp>
    </p:spTree>
    <p:extLst>
      <p:ext uri="{BB962C8B-B14F-4D97-AF65-F5344CB8AC3E}">
        <p14:creationId xmlns:p14="http://schemas.microsoft.com/office/powerpoint/2010/main" val="3464614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108DFE2-EA30-49D0-BE29-FE9D4822385B}" type="datetimeFigureOut">
              <a:rPr lang="fr-FR" smtClean="0"/>
              <a:t>17/09/2020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9744CD-1D6C-4EF8-A4AF-053DEF4BB948}" type="slidenum">
              <a:rPr lang="fr-FR" smtClean="0"/>
              <a:t>‹N°›</a:t>
            </a:fld>
            <a:endParaRPr lang="fr-FR"/>
          </a:p>
        </p:txBody>
      </p:sp>
    </p:spTree>
    <p:extLst>
      <p:ext uri="{BB962C8B-B14F-4D97-AF65-F5344CB8AC3E}">
        <p14:creationId xmlns:p14="http://schemas.microsoft.com/office/powerpoint/2010/main" val="2784847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108DFE2-EA30-49D0-BE29-FE9D4822385B}" type="datetimeFigureOut">
              <a:rPr lang="fr-FR" smtClean="0"/>
              <a:t>17/09/2020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09744CD-1D6C-4EF8-A4AF-053DEF4BB948}" type="slidenum">
              <a:rPr lang="fr-FR" smtClean="0"/>
              <a:t>‹N°›</a:t>
            </a:fld>
            <a:endParaRPr lang="fr-FR"/>
          </a:p>
        </p:txBody>
      </p:sp>
    </p:spTree>
    <p:extLst>
      <p:ext uri="{BB962C8B-B14F-4D97-AF65-F5344CB8AC3E}">
        <p14:creationId xmlns:p14="http://schemas.microsoft.com/office/powerpoint/2010/main" val="609807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108DFE2-EA30-49D0-BE29-FE9D4822385B}" type="datetimeFigureOut">
              <a:rPr lang="fr-FR" smtClean="0"/>
              <a:t>17/09/2020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09744CD-1D6C-4EF8-A4AF-053DEF4BB948}" type="slidenum">
              <a:rPr lang="fr-FR" smtClean="0"/>
              <a:t>‹N°›</a:t>
            </a:fld>
            <a:endParaRPr lang="fr-FR"/>
          </a:p>
        </p:txBody>
      </p:sp>
    </p:spTree>
    <p:extLst>
      <p:ext uri="{BB962C8B-B14F-4D97-AF65-F5344CB8AC3E}">
        <p14:creationId xmlns:p14="http://schemas.microsoft.com/office/powerpoint/2010/main" val="2951140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108DFE2-EA30-49D0-BE29-FE9D4822385B}" type="datetimeFigureOut">
              <a:rPr lang="fr-FR" smtClean="0"/>
              <a:t>17/09/2020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09744CD-1D6C-4EF8-A4AF-053DEF4BB948}" type="slidenum">
              <a:rPr lang="fr-FR" smtClean="0"/>
              <a:t>‹N°›</a:t>
            </a:fld>
            <a:endParaRPr lang="fr-FR"/>
          </a:p>
        </p:txBody>
      </p:sp>
    </p:spTree>
    <p:extLst>
      <p:ext uri="{BB962C8B-B14F-4D97-AF65-F5344CB8AC3E}">
        <p14:creationId xmlns:p14="http://schemas.microsoft.com/office/powerpoint/2010/main" val="149018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108DFE2-EA30-49D0-BE29-FE9D4822385B}" type="datetimeFigureOut">
              <a:rPr lang="fr-FR" smtClean="0"/>
              <a:t>17/09/2020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9744CD-1D6C-4EF8-A4AF-053DEF4BB948}" type="slidenum">
              <a:rPr lang="fr-FR" smtClean="0"/>
              <a:t>‹N°›</a:t>
            </a:fld>
            <a:endParaRPr lang="fr-FR"/>
          </a:p>
        </p:txBody>
      </p:sp>
    </p:spTree>
    <p:extLst>
      <p:ext uri="{BB962C8B-B14F-4D97-AF65-F5344CB8AC3E}">
        <p14:creationId xmlns:p14="http://schemas.microsoft.com/office/powerpoint/2010/main" val="508077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108DFE2-EA30-49D0-BE29-FE9D4822385B}" type="datetimeFigureOut">
              <a:rPr lang="fr-FR" smtClean="0"/>
              <a:t>17/09/2020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9744CD-1D6C-4EF8-A4AF-053DEF4BB948}" type="slidenum">
              <a:rPr lang="fr-FR" smtClean="0"/>
              <a:t>‹N°›</a:t>
            </a:fld>
            <a:endParaRPr lang="fr-FR"/>
          </a:p>
        </p:txBody>
      </p:sp>
    </p:spTree>
    <p:extLst>
      <p:ext uri="{BB962C8B-B14F-4D97-AF65-F5344CB8AC3E}">
        <p14:creationId xmlns:p14="http://schemas.microsoft.com/office/powerpoint/2010/main" val="2834003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08DFE2-EA30-49D0-BE29-FE9D4822385B}" type="datetimeFigureOut">
              <a:rPr lang="fr-FR" smtClean="0"/>
              <a:t>17/09/2020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9744CD-1D6C-4EF8-A4AF-053DEF4BB948}" type="slidenum">
              <a:rPr lang="fr-FR" smtClean="0"/>
              <a:t>‹N°›</a:t>
            </a:fld>
            <a:endParaRPr lang="fr-FR"/>
          </a:p>
        </p:txBody>
      </p:sp>
    </p:spTree>
    <p:extLst>
      <p:ext uri="{BB962C8B-B14F-4D97-AF65-F5344CB8AC3E}">
        <p14:creationId xmlns:p14="http://schemas.microsoft.com/office/powerpoint/2010/main" val="838593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hemo.fr/actualites/rappel-pour-tous-les-lots-doctim-spra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836713"/>
            <a:ext cx="7772400" cy="2763738"/>
          </a:xfrm>
        </p:spPr>
        <p:txBody>
          <a:bodyPr/>
          <a:lstStyle/>
          <a:p>
            <a:r>
              <a:rPr lang="fr-FR" dirty="0" smtClean="0"/>
              <a:t> ETP : Rupture </a:t>
            </a:r>
            <a:r>
              <a:rPr lang="fr-FR" dirty="0" err="1" smtClean="0"/>
              <a:t>Octim</a:t>
            </a:r>
            <a:endParaRPr lang="fr-FR" dirty="0"/>
          </a:p>
        </p:txBody>
      </p:sp>
      <p:sp>
        <p:nvSpPr>
          <p:cNvPr id="3" name="Sous-titre 2"/>
          <p:cNvSpPr>
            <a:spLocks noGrp="1"/>
          </p:cNvSpPr>
          <p:nvPr>
            <p:ph type="subTitle" idx="1"/>
          </p:nvPr>
        </p:nvSpPr>
        <p:spPr>
          <a:xfrm>
            <a:off x="1331640" y="3097875"/>
            <a:ext cx="6400800" cy="1752600"/>
          </a:xfrm>
        </p:spPr>
        <p:txBody>
          <a:bodyPr/>
          <a:lstStyle/>
          <a:p>
            <a:r>
              <a:rPr lang="fr-FR" dirty="0" smtClean="0"/>
              <a:t>Docteur </a:t>
            </a:r>
            <a:r>
              <a:rPr lang="fr-FR" dirty="0" err="1" smtClean="0"/>
              <a:t>Desprez</a:t>
            </a:r>
            <a:endParaRPr lang="fr-FR" dirty="0" smtClean="0"/>
          </a:p>
          <a:p>
            <a:r>
              <a:rPr lang="fr-FR" dirty="0" smtClean="0"/>
              <a:t>Automne 2020</a:t>
            </a:r>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4508" y="4854368"/>
            <a:ext cx="2552700" cy="1476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75814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b="1" dirty="0"/>
              <a:t>Lieux d'injection (2 possibilités</a:t>
            </a:r>
            <a:r>
              <a:rPr lang="fr-FR" b="1" dirty="0" smtClean="0"/>
              <a:t>)</a:t>
            </a:r>
            <a:r>
              <a:rPr lang="fr-FR" dirty="0"/>
              <a:t> </a:t>
            </a:r>
          </a:p>
          <a:p>
            <a:pPr lvl="0"/>
            <a:r>
              <a:rPr lang="fr-FR" dirty="0"/>
              <a:t>Face externe des cuisses (ne pas faire d’injection à la face interne des cuisses</a:t>
            </a:r>
            <a:r>
              <a:rPr lang="fr-FR" dirty="0" smtClean="0"/>
              <a:t>)</a:t>
            </a:r>
            <a:r>
              <a:rPr lang="fr-FR" dirty="0"/>
              <a:t> </a:t>
            </a:r>
          </a:p>
          <a:p>
            <a:pPr lvl="0"/>
            <a:r>
              <a:rPr lang="fr-FR" dirty="0"/>
              <a:t>Région abdominale (en évitant la région de l’ombilic)</a:t>
            </a:r>
          </a:p>
          <a:p>
            <a:endParaRPr lang="fr-F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920" y="4221088"/>
            <a:ext cx="2381250" cy="2305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96759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fontScale="77500" lnSpcReduction="20000"/>
          </a:bodyPr>
          <a:lstStyle/>
          <a:p>
            <a:pPr marL="0" indent="0">
              <a:buNone/>
            </a:pPr>
            <a:r>
              <a:rPr lang="fr-FR" b="1" dirty="0"/>
              <a:t>Technique de l'injection sous-cutanée</a:t>
            </a:r>
            <a:endParaRPr lang="fr-FR" dirty="0"/>
          </a:p>
          <a:p>
            <a:pPr marL="0" indent="0">
              <a:buNone/>
            </a:pPr>
            <a:r>
              <a:rPr lang="fr-FR" dirty="0"/>
              <a:t> </a:t>
            </a:r>
          </a:p>
          <a:p>
            <a:pPr lvl="0"/>
            <a:r>
              <a:rPr lang="fr-FR" dirty="0"/>
              <a:t>La personne doit être assise ou allongée</a:t>
            </a:r>
          </a:p>
          <a:p>
            <a:pPr marL="0" indent="0">
              <a:buNone/>
            </a:pPr>
            <a:r>
              <a:rPr lang="fr-FR" dirty="0"/>
              <a:t> </a:t>
            </a:r>
          </a:p>
          <a:p>
            <a:pPr lvl="0"/>
            <a:r>
              <a:rPr lang="fr-FR" dirty="0"/>
              <a:t>Se laver les mains ou les </a:t>
            </a:r>
            <a:r>
              <a:rPr lang="fr-FR" dirty="0" smtClean="0"/>
              <a:t>désinfecter</a:t>
            </a:r>
            <a:r>
              <a:rPr lang="fr-FR" dirty="0"/>
              <a:t> </a:t>
            </a:r>
          </a:p>
          <a:p>
            <a:pPr lvl="0"/>
            <a:r>
              <a:rPr lang="fr-FR" dirty="0"/>
              <a:t>Désinfecter l’endroit de l’injection</a:t>
            </a:r>
          </a:p>
          <a:p>
            <a:pPr marL="0" indent="0">
              <a:buNone/>
            </a:pPr>
            <a:endParaRPr lang="fr-FR" dirty="0"/>
          </a:p>
          <a:p>
            <a:pPr lvl="0"/>
            <a:r>
              <a:rPr lang="fr-FR" dirty="0"/>
              <a:t>Former un pli avec le pouce et l’index d'environ 3 cm en tenant fermement le pli</a:t>
            </a:r>
          </a:p>
          <a:p>
            <a:pPr lvl="0"/>
            <a:r>
              <a:rPr lang="fr-FR" dirty="0"/>
              <a:t>Introduire rapidement et complètement l'aiguille perpendiculairement au pli de peau</a:t>
            </a:r>
          </a:p>
          <a:p>
            <a:pPr lvl="0"/>
            <a:r>
              <a:rPr lang="fr-FR" dirty="0"/>
              <a:t>Injecter le produit lentement</a:t>
            </a:r>
          </a:p>
          <a:p>
            <a:pPr marL="0" indent="0">
              <a:buNone/>
            </a:pPr>
            <a:endParaRPr lang="fr-FR" dirty="0"/>
          </a:p>
          <a:p>
            <a:r>
              <a:rPr lang="fr-FR" dirty="0"/>
              <a:t>Retirer l'aiguille puis relâcher le pli de peau </a:t>
            </a:r>
          </a:p>
        </p:txBody>
      </p:sp>
    </p:spTree>
    <p:extLst>
      <p:ext uri="{BB962C8B-B14F-4D97-AF65-F5344CB8AC3E}">
        <p14:creationId xmlns:p14="http://schemas.microsoft.com/office/powerpoint/2010/main" val="100140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10811544" cy="5793507"/>
          </a:xfrm>
        </p:spPr>
        <p:txBody>
          <a:bodyPr/>
          <a:lstStyle/>
          <a:p>
            <a:pPr marL="0" indent="0">
              <a:buNone/>
            </a:pPr>
            <a:r>
              <a:rPr lang="fr-FR" dirty="0" smtClean="0"/>
              <a:t>En pratique</a:t>
            </a:r>
          </a:p>
          <a:p>
            <a:pPr marL="0" indent="0">
              <a:buNone/>
            </a:pPr>
            <a:r>
              <a:rPr lang="fr-FR" dirty="0" smtClean="0"/>
              <a:t>*Essai thérapeutique et ETP sept </a:t>
            </a:r>
            <a:r>
              <a:rPr lang="fr-FR" dirty="0" err="1" smtClean="0"/>
              <a:t>oct</a:t>
            </a:r>
            <a:r>
              <a:rPr lang="fr-FR" dirty="0" smtClean="0"/>
              <a:t> 2020</a:t>
            </a:r>
          </a:p>
          <a:p>
            <a:pPr marL="0" indent="0">
              <a:buNone/>
            </a:pPr>
            <a:r>
              <a:rPr lang="fr-FR" dirty="0" smtClean="0"/>
              <a:t>-prélèvement avant SS </a:t>
            </a:r>
            <a:r>
              <a:rPr lang="fr-FR" dirty="0" err="1" smtClean="0"/>
              <a:t>cut</a:t>
            </a:r>
            <a:endParaRPr lang="fr-FR" dirty="0" smtClean="0"/>
          </a:p>
          <a:p>
            <a:pPr marL="0" indent="0">
              <a:buNone/>
            </a:pPr>
            <a:r>
              <a:rPr lang="fr-FR" dirty="0" smtClean="0"/>
              <a:t>-1h après                                    dosage VIII , </a:t>
            </a:r>
            <a:r>
              <a:rPr lang="fr-FR" dirty="0" err="1" smtClean="0"/>
              <a:t>vWF</a:t>
            </a:r>
            <a:r>
              <a:rPr lang="fr-FR" dirty="0" smtClean="0"/>
              <a:t> </a:t>
            </a:r>
          </a:p>
          <a:p>
            <a:pPr marL="0" indent="0">
              <a:buNone/>
            </a:pPr>
            <a:r>
              <a:rPr lang="fr-FR" dirty="0" smtClean="0"/>
              <a:t>-2h après</a:t>
            </a:r>
          </a:p>
          <a:p>
            <a:pPr marL="0" indent="0">
              <a:buNone/>
            </a:pPr>
            <a:r>
              <a:rPr lang="fr-FR" dirty="0" smtClean="0"/>
              <a:t>*Communication des résultats et remise d’une</a:t>
            </a:r>
          </a:p>
          <a:p>
            <a:pPr marL="0" indent="0">
              <a:buNone/>
            </a:pPr>
            <a:r>
              <a:rPr lang="fr-FR" dirty="0" smtClean="0"/>
              <a:t> ordonnance pour 1 dose renouvelable pour 3 fois</a:t>
            </a:r>
          </a:p>
          <a:p>
            <a:pPr marL="0" indent="0">
              <a:buNone/>
            </a:pPr>
            <a:r>
              <a:rPr lang="fr-FR" dirty="0" err="1" smtClean="0"/>
              <a:t>Rq</a:t>
            </a:r>
            <a:r>
              <a:rPr lang="fr-FR" dirty="0" smtClean="0"/>
              <a:t>: produit compliqué à obtenir pour le moment</a:t>
            </a:r>
          </a:p>
          <a:p>
            <a:pPr marL="0" indent="0">
              <a:buNone/>
            </a:pPr>
            <a:r>
              <a:rPr lang="fr-FR" smtClean="0"/>
              <a:t>*Evaluation dans 1 mois</a:t>
            </a:r>
            <a:endParaRPr lang="fr-FR" dirty="0" smtClean="0"/>
          </a:p>
          <a:p>
            <a:pPr marL="0" indent="0">
              <a:buNone/>
            </a:pPr>
            <a:endParaRPr lang="fr-FR" dirty="0"/>
          </a:p>
          <a:p>
            <a:pPr marL="0" indent="0">
              <a:buNone/>
            </a:pPr>
            <a:endParaRPr lang="fr-FR" dirty="0" smtClean="0"/>
          </a:p>
          <a:p>
            <a:pPr marL="0" indent="0">
              <a:buNone/>
            </a:pPr>
            <a:endParaRPr lang="fr-FR" dirty="0"/>
          </a:p>
        </p:txBody>
      </p:sp>
      <p:sp>
        <p:nvSpPr>
          <p:cNvPr id="4" name="Accolade fermante 3"/>
          <p:cNvSpPr/>
          <p:nvPr/>
        </p:nvSpPr>
        <p:spPr>
          <a:xfrm>
            <a:off x="5076056" y="1772816"/>
            <a:ext cx="155448" cy="151216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extLst>
      <p:ext uri="{BB962C8B-B14F-4D97-AF65-F5344CB8AC3E}">
        <p14:creationId xmlns:p14="http://schemas.microsoft.com/office/powerpoint/2010/main" val="1919018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505475"/>
          </a:xfrm>
        </p:spPr>
        <p:txBody>
          <a:bodyPr>
            <a:normAutofit/>
          </a:bodyPr>
          <a:lstStyle/>
          <a:p>
            <a:pPr marL="0" indent="0">
              <a:buNone/>
            </a:pPr>
            <a:r>
              <a:rPr lang="fr-FR" b="1" dirty="0"/>
              <a:t>Qu’est-ce que la </a:t>
            </a:r>
            <a:r>
              <a:rPr lang="fr-FR" b="1" dirty="0" err="1"/>
              <a:t>desmopressine</a:t>
            </a:r>
            <a:r>
              <a:rPr lang="fr-FR" b="1" dirty="0"/>
              <a:t> </a:t>
            </a:r>
            <a:r>
              <a:rPr lang="fr-FR" b="1" dirty="0" smtClean="0"/>
              <a:t>?</a:t>
            </a:r>
          </a:p>
          <a:p>
            <a:pPr marL="0" indent="0">
              <a:buNone/>
            </a:pPr>
            <a:endParaRPr lang="fr-FR" b="1" dirty="0" smtClean="0"/>
          </a:p>
          <a:p>
            <a:pPr marL="0" indent="0">
              <a:buNone/>
            </a:pPr>
            <a:r>
              <a:rPr lang="fr-FR" dirty="0" smtClean="0"/>
              <a:t>Analogue de l’ hormone antidiurétique</a:t>
            </a:r>
          </a:p>
          <a:p>
            <a:pPr marL="0" indent="0">
              <a:buNone/>
            </a:pPr>
            <a:r>
              <a:rPr lang="fr-FR" dirty="0" smtClean="0"/>
              <a:t>La </a:t>
            </a:r>
            <a:r>
              <a:rPr lang="fr-FR" dirty="0" err="1"/>
              <a:t>desmopressine</a:t>
            </a:r>
            <a:r>
              <a:rPr lang="fr-FR" dirty="0"/>
              <a:t> est un médicament qui aide </a:t>
            </a:r>
            <a:r>
              <a:rPr lang="fr-FR" dirty="0" smtClean="0"/>
              <a:t>l'organisme à </a:t>
            </a:r>
            <a:r>
              <a:rPr lang="fr-FR" dirty="0"/>
              <a:t>fabriquer les caillots sanguins. </a:t>
            </a:r>
            <a:endParaRPr lang="fr-FR" dirty="0" smtClean="0"/>
          </a:p>
          <a:p>
            <a:pPr marL="0" indent="0">
              <a:buNone/>
            </a:pPr>
            <a:r>
              <a:rPr lang="fr-FR" dirty="0" smtClean="0"/>
              <a:t>Elle </a:t>
            </a:r>
            <a:r>
              <a:rPr lang="fr-FR" dirty="0"/>
              <a:t>accomplit cette </a:t>
            </a:r>
            <a:r>
              <a:rPr lang="fr-FR" dirty="0" smtClean="0"/>
              <a:t>tâche en </a:t>
            </a:r>
            <a:r>
              <a:rPr lang="fr-FR" dirty="0"/>
              <a:t>contribuant à libérer </a:t>
            </a:r>
            <a:r>
              <a:rPr lang="fr-FR" dirty="0" smtClean="0"/>
              <a:t>: le </a:t>
            </a:r>
            <a:r>
              <a:rPr lang="fr-FR" dirty="0"/>
              <a:t>facteur VIII </a:t>
            </a:r>
            <a:r>
              <a:rPr lang="fr-FR" dirty="0" smtClean="0"/>
              <a:t>et</a:t>
            </a:r>
            <a:r>
              <a:rPr lang="fr-FR" b="1" dirty="0" smtClean="0"/>
              <a:t> </a:t>
            </a:r>
            <a:r>
              <a:rPr lang="fr-FR" dirty="0"/>
              <a:t>le facteur de </a:t>
            </a:r>
            <a:r>
              <a:rPr lang="fr-FR" dirty="0" err="1"/>
              <a:t>von</a:t>
            </a:r>
            <a:r>
              <a:rPr lang="fr-FR" dirty="0"/>
              <a:t> </a:t>
            </a:r>
            <a:r>
              <a:rPr lang="fr-FR" dirty="0" err="1" smtClean="0"/>
              <a:t>Willebrand</a:t>
            </a:r>
            <a:r>
              <a:rPr lang="fr-FR" dirty="0" smtClean="0"/>
              <a:t> à partir </a:t>
            </a:r>
            <a:r>
              <a:rPr lang="fr-FR" dirty="0"/>
              <a:t>des réserves de </a:t>
            </a:r>
            <a:r>
              <a:rPr lang="fr-FR" dirty="0" smtClean="0"/>
              <a:t>l’organisme</a:t>
            </a:r>
          </a:p>
          <a:p>
            <a:pPr marL="0" indent="0">
              <a:buNone/>
            </a:pPr>
            <a:endParaRPr lang="fr-FR" dirty="0" smtClean="0"/>
          </a:p>
        </p:txBody>
      </p:sp>
    </p:spTree>
    <p:extLst>
      <p:ext uri="{BB962C8B-B14F-4D97-AF65-F5344CB8AC3E}">
        <p14:creationId xmlns:p14="http://schemas.microsoft.com/office/powerpoint/2010/main" val="1084903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289451"/>
          </a:xfrm>
        </p:spPr>
        <p:txBody>
          <a:bodyPr/>
          <a:lstStyle/>
          <a:p>
            <a:pPr marL="0" indent="0">
              <a:buNone/>
            </a:pPr>
            <a:r>
              <a:rPr lang="fr-FR" b="1" dirty="0" smtClean="0"/>
              <a:t>Qui peut prendre la </a:t>
            </a:r>
            <a:r>
              <a:rPr lang="fr-FR" b="1" dirty="0" err="1" smtClean="0"/>
              <a:t>desmopressine</a:t>
            </a:r>
            <a:r>
              <a:rPr lang="fr-FR" b="1" dirty="0" smtClean="0"/>
              <a:t>?</a:t>
            </a:r>
          </a:p>
          <a:p>
            <a:pPr>
              <a:buFontTx/>
              <a:buChar char="-"/>
            </a:pPr>
            <a:r>
              <a:rPr lang="fr-FR" dirty="0" smtClean="0"/>
              <a:t>Hémophilie mineure avec des taux &gt;10%</a:t>
            </a:r>
          </a:p>
          <a:p>
            <a:pPr>
              <a:buFontTx/>
              <a:buChar char="-"/>
            </a:pPr>
            <a:r>
              <a:rPr lang="fr-FR" dirty="0" smtClean="0"/>
              <a:t>Conductrice d’hémophilie A</a:t>
            </a:r>
          </a:p>
          <a:p>
            <a:pPr>
              <a:buFontTx/>
              <a:buChar char="-"/>
            </a:pPr>
            <a:r>
              <a:rPr lang="fr-FR" dirty="0" smtClean="0"/>
              <a:t>Certains </a:t>
            </a:r>
            <a:r>
              <a:rPr lang="fr-FR" dirty="0" err="1" smtClean="0"/>
              <a:t>Willebrand</a:t>
            </a:r>
            <a:r>
              <a:rPr lang="fr-FR" dirty="0" smtClean="0"/>
              <a:t> ( majorité des types 1, </a:t>
            </a:r>
            <a:r>
              <a:rPr lang="fr-FR" dirty="0" err="1" smtClean="0"/>
              <a:t>qq</a:t>
            </a:r>
            <a:r>
              <a:rPr lang="fr-FR" dirty="0" smtClean="0"/>
              <a:t> types 2)</a:t>
            </a:r>
          </a:p>
          <a:p>
            <a:pPr>
              <a:buFontTx/>
              <a:buChar char="-"/>
            </a:pPr>
            <a:r>
              <a:rPr lang="fr-FR" dirty="0" smtClean="0"/>
              <a:t>Certaines </a:t>
            </a:r>
            <a:r>
              <a:rPr lang="fr-FR" dirty="0" err="1" smtClean="0"/>
              <a:t>thrombopathies</a:t>
            </a:r>
            <a:endParaRPr lang="fr-FR" dirty="0" smtClean="0"/>
          </a:p>
          <a:p>
            <a:pPr marL="0" indent="0">
              <a:buNone/>
            </a:pPr>
            <a:endParaRPr lang="fr-FR" dirty="0" smtClean="0"/>
          </a:p>
          <a:p>
            <a:pPr marL="0" indent="0">
              <a:buNone/>
            </a:pPr>
            <a:r>
              <a:rPr lang="fr-FR" dirty="0" smtClean="0"/>
              <a:t>Mais nécessité de faire un test thérapeutique</a:t>
            </a:r>
            <a:endParaRPr lang="fr-FR" dirty="0"/>
          </a:p>
        </p:txBody>
      </p:sp>
    </p:spTree>
    <p:extLst>
      <p:ext uri="{BB962C8B-B14F-4D97-AF65-F5344CB8AC3E}">
        <p14:creationId xmlns:p14="http://schemas.microsoft.com/office/powerpoint/2010/main" val="52390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435280" cy="5649491"/>
          </a:xfrm>
        </p:spPr>
        <p:txBody>
          <a:bodyPr>
            <a:normAutofit/>
          </a:bodyPr>
          <a:lstStyle/>
          <a:p>
            <a:pPr marL="0" indent="0">
              <a:buNone/>
            </a:pPr>
            <a:r>
              <a:rPr lang="fr-FR" b="1" dirty="0"/>
              <a:t>Comment administre-t-on </a:t>
            </a:r>
            <a:r>
              <a:rPr lang="fr-FR" b="1" dirty="0" smtClean="0"/>
              <a:t>la </a:t>
            </a:r>
            <a:r>
              <a:rPr lang="fr-FR" b="1" dirty="0" err="1" smtClean="0"/>
              <a:t>desmopressine</a:t>
            </a:r>
            <a:r>
              <a:rPr lang="fr-FR" b="1" dirty="0" smtClean="0"/>
              <a:t> ?</a:t>
            </a:r>
          </a:p>
          <a:p>
            <a:pPr marL="0" indent="0">
              <a:buNone/>
            </a:pPr>
            <a:endParaRPr lang="fr-FR" b="1" dirty="0"/>
          </a:p>
          <a:p>
            <a:pPr marL="0" indent="0">
              <a:buNone/>
            </a:pPr>
            <a:r>
              <a:rPr lang="fr-FR" dirty="0"/>
              <a:t>Il y a trois façons d’administrer la </a:t>
            </a:r>
            <a:r>
              <a:rPr lang="fr-FR" dirty="0" err="1"/>
              <a:t>desmopressine</a:t>
            </a:r>
            <a:r>
              <a:rPr lang="fr-FR" dirty="0"/>
              <a:t> :</a:t>
            </a:r>
          </a:p>
          <a:p>
            <a:r>
              <a:rPr lang="fr-FR" b="1" dirty="0"/>
              <a:t>Par voie intraveineuse : </a:t>
            </a:r>
            <a:r>
              <a:rPr lang="fr-FR" b="1" dirty="0" smtClean="0"/>
              <a:t> </a:t>
            </a:r>
            <a:r>
              <a:rPr lang="fr-FR" b="1" dirty="0" err="1" smtClean="0"/>
              <a:t>Minirin</a:t>
            </a:r>
            <a:endParaRPr lang="fr-FR" b="1" dirty="0" smtClean="0"/>
          </a:p>
          <a:p>
            <a:r>
              <a:rPr lang="fr-FR" b="1" dirty="0" smtClean="0"/>
              <a:t>Par </a:t>
            </a:r>
            <a:r>
              <a:rPr lang="fr-FR" b="1" dirty="0"/>
              <a:t>voie sous-cutanée : </a:t>
            </a:r>
            <a:r>
              <a:rPr lang="fr-FR" b="1" dirty="0" smtClean="0"/>
              <a:t> </a:t>
            </a:r>
            <a:r>
              <a:rPr lang="fr-FR" b="1" dirty="0" err="1"/>
              <a:t>O</a:t>
            </a:r>
            <a:r>
              <a:rPr lang="fr-FR" b="1" dirty="0" err="1" smtClean="0"/>
              <a:t>ctostim</a:t>
            </a:r>
            <a:endParaRPr lang="fr-FR" b="1" dirty="0" smtClean="0"/>
          </a:p>
          <a:p>
            <a:r>
              <a:rPr lang="fr-FR" b="1" dirty="0" smtClean="0"/>
              <a:t>Par </a:t>
            </a:r>
            <a:r>
              <a:rPr lang="fr-FR" b="1" dirty="0"/>
              <a:t>voie intranasale </a:t>
            </a:r>
            <a:r>
              <a:rPr lang="fr-FR" b="1" dirty="0" smtClean="0"/>
              <a:t>: </a:t>
            </a:r>
            <a:r>
              <a:rPr lang="fr-FR" b="1" dirty="0" err="1" smtClean="0"/>
              <a:t>Octim</a:t>
            </a:r>
            <a:endParaRPr lang="fr-FR" b="1" dirty="0" smtClean="0"/>
          </a:p>
          <a:p>
            <a:pPr marL="0" indent="0">
              <a:buNone/>
            </a:pPr>
            <a:r>
              <a:rPr lang="fr-FR" b="1" dirty="0"/>
              <a:t> </a:t>
            </a:r>
            <a:r>
              <a:rPr lang="fr-FR" b="1" dirty="0" err="1" smtClean="0"/>
              <a:t>Rq</a:t>
            </a:r>
            <a:r>
              <a:rPr lang="fr-FR" b="1" dirty="0" smtClean="0"/>
              <a:t>:  </a:t>
            </a:r>
            <a:r>
              <a:rPr lang="fr-FR" b="1" dirty="0" err="1" smtClean="0"/>
              <a:t>Minirin</a:t>
            </a:r>
            <a:r>
              <a:rPr lang="fr-FR" b="1" dirty="0" smtClean="0"/>
              <a:t> souvent hospitalier </a:t>
            </a:r>
          </a:p>
          <a:p>
            <a:pPr marL="0" indent="0">
              <a:buNone/>
            </a:pPr>
            <a:r>
              <a:rPr lang="fr-FR" b="1" dirty="0"/>
              <a:t> </a:t>
            </a:r>
            <a:r>
              <a:rPr lang="fr-FR" b="1" dirty="0" smtClean="0"/>
              <a:t>        </a:t>
            </a:r>
            <a:r>
              <a:rPr lang="fr-FR" b="1" dirty="0" err="1" smtClean="0"/>
              <a:t>Octim</a:t>
            </a:r>
            <a:r>
              <a:rPr lang="fr-FR" b="1" dirty="0" smtClean="0"/>
              <a:t> à domicile</a:t>
            </a:r>
            <a:endParaRPr lang="fr-FR" dirty="0"/>
          </a:p>
        </p:txBody>
      </p:sp>
    </p:spTree>
    <p:extLst>
      <p:ext uri="{BB962C8B-B14F-4D97-AF65-F5344CB8AC3E}">
        <p14:creationId xmlns:p14="http://schemas.microsoft.com/office/powerpoint/2010/main" val="1682090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5865515"/>
          </a:xfrm>
        </p:spPr>
        <p:txBody>
          <a:bodyPr>
            <a:normAutofit fontScale="85000" lnSpcReduction="10000"/>
          </a:bodyPr>
          <a:lstStyle/>
          <a:p>
            <a:pPr marL="0" indent="0">
              <a:buNone/>
            </a:pPr>
            <a:r>
              <a:rPr lang="fr-FR" b="1" dirty="0" smtClean="0">
                <a:hlinkClick r:id="rId2" tooltip="Permanent Link to RAPPEL DE TOUS LES LOTS D’OCTIM® SPRAY"/>
              </a:rPr>
              <a:t>RAPPEL DE TOUS LES LOTS D’OCTIM® SPRAY</a:t>
            </a:r>
            <a:endParaRPr lang="fr-FR" b="1" dirty="0" smtClean="0"/>
          </a:p>
          <a:p>
            <a:r>
              <a:rPr lang="fr-FR" dirty="0" smtClean="0">
                <a:effectLst/>
              </a:rPr>
              <a:t>L’ANSM a publié sur son site le 27 juillet 2020, l’information concernant </a:t>
            </a:r>
            <a:r>
              <a:rPr lang="fr-FR" b="1" dirty="0" smtClean="0">
                <a:effectLst/>
              </a:rPr>
              <a:t>le rappel pour tous les lots d’OCTIM® SPRAY</a:t>
            </a:r>
            <a:r>
              <a:rPr lang="fr-FR" dirty="0" smtClean="0">
                <a:effectLst/>
              </a:rPr>
              <a:t> en cours de distribution, auprès des grossistes-répartiteurs, des pharmacies hospitalières et des pharmacies de ville. Ceci engendre une pénurie mondiale prolongée de l’OCTIM® Spray, probablement jusqu’à fin 2021.</a:t>
            </a:r>
            <a:br>
              <a:rPr lang="fr-FR" dirty="0" smtClean="0">
                <a:effectLst/>
              </a:rPr>
            </a:br>
            <a:r>
              <a:rPr lang="fr-FR" dirty="0" smtClean="0">
                <a:effectLst/>
              </a:rPr>
              <a:t>Ce retrait de lots fait suite à la détection d’évaporation dans certains flacons due à un défaut de qualité susceptible d’entrainer une augmentation potentiellement significative de la concentration en </a:t>
            </a:r>
            <a:r>
              <a:rPr lang="fr-FR" dirty="0" err="1" smtClean="0">
                <a:effectLst/>
              </a:rPr>
              <a:t>desmopressine</a:t>
            </a:r>
            <a:r>
              <a:rPr lang="fr-FR" dirty="0" smtClean="0">
                <a:effectLst/>
              </a:rPr>
              <a:t>.</a:t>
            </a:r>
          </a:p>
          <a:p>
            <a:r>
              <a:rPr lang="fr-FR" dirty="0" smtClean="0">
                <a:effectLst/>
              </a:rPr>
              <a:t> Il est possible que ce défaut soit présent depuis plusieurs mois ou années.</a:t>
            </a:r>
          </a:p>
          <a:p>
            <a:endParaRPr lang="fr-FR" dirty="0"/>
          </a:p>
        </p:txBody>
      </p:sp>
    </p:spTree>
    <p:extLst>
      <p:ext uri="{BB962C8B-B14F-4D97-AF65-F5344CB8AC3E}">
        <p14:creationId xmlns:p14="http://schemas.microsoft.com/office/powerpoint/2010/main" val="715532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Alternative : </a:t>
            </a:r>
            <a:r>
              <a:rPr lang="fr-FR" dirty="0" err="1" smtClean="0"/>
              <a:t>Octostim</a:t>
            </a:r>
            <a:endParaRPr lang="fr-FR" dirty="0"/>
          </a:p>
        </p:txBody>
      </p:sp>
      <p:sp>
        <p:nvSpPr>
          <p:cNvPr id="5" name="Espace réservé du texte 4"/>
          <p:cNvSpPr>
            <a:spLocks noGrp="1"/>
          </p:cNvSpPr>
          <p:nvPr>
            <p:ph type="body" idx="1"/>
          </p:nvPr>
        </p:nvSpPr>
        <p:spPr/>
        <p:txBody>
          <a:bodyPr>
            <a:normAutofit fontScale="77500" lnSpcReduction="20000"/>
          </a:bodyPr>
          <a:lstStyle/>
          <a:p>
            <a:r>
              <a:rPr lang="fr-FR" dirty="0" err="1" smtClean="0"/>
              <a:t>Octim</a:t>
            </a:r>
            <a:r>
              <a:rPr lang="fr-FR" dirty="0" smtClean="0"/>
              <a:t> </a:t>
            </a:r>
          </a:p>
          <a:p>
            <a:r>
              <a:rPr lang="fr-FR" dirty="0" smtClean="0"/>
              <a:t>Par pulvérisation : 150 µg</a:t>
            </a:r>
            <a:endParaRPr lang="fr-FR" dirty="0"/>
          </a:p>
        </p:txBody>
      </p:sp>
      <p:sp>
        <p:nvSpPr>
          <p:cNvPr id="6" name="Espace réservé du contenu 5"/>
          <p:cNvSpPr>
            <a:spLocks noGrp="1"/>
          </p:cNvSpPr>
          <p:nvPr>
            <p:ph sz="half" idx="2"/>
          </p:nvPr>
        </p:nvSpPr>
        <p:spPr/>
        <p:txBody>
          <a:bodyPr>
            <a:normAutofit fontScale="92500" lnSpcReduction="10000"/>
          </a:bodyPr>
          <a:lstStyle/>
          <a:p>
            <a:r>
              <a:rPr lang="fr-FR" dirty="0" err="1" smtClean="0"/>
              <a:t>Acetate</a:t>
            </a:r>
            <a:r>
              <a:rPr lang="fr-FR" dirty="0" smtClean="0"/>
              <a:t> de </a:t>
            </a:r>
            <a:r>
              <a:rPr lang="fr-FR" dirty="0" err="1" smtClean="0"/>
              <a:t>desmopressine</a:t>
            </a:r>
            <a:endParaRPr lang="fr-FR" dirty="0" smtClean="0"/>
          </a:p>
          <a:p>
            <a:r>
              <a:rPr lang="fr-FR" dirty="0" smtClean="0"/>
              <a:t>Voie intranasale</a:t>
            </a:r>
          </a:p>
          <a:p>
            <a:r>
              <a:rPr lang="fr-FR" dirty="0" smtClean="0"/>
              <a:t>Posologie</a:t>
            </a:r>
          </a:p>
          <a:p>
            <a:pPr marL="0" indent="0">
              <a:buNone/>
            </a:pPr>
            <a:r>
              <a:rPr lang="fr-FR" dirty="0" smtClean="0"/>
              <a:t>1 pulvérisation si poids&lt;50 kg</a:t>
            </a:r>
          </a:p>
          <a:p>
            <a:pPr marL="0" indent="0">
              <a:buNone/>
            </a:pPr>
            <a:r>
              <a:rPr lang="fr-FR" dirty="0" smtClean="0"/>
              <a:t>2 pulvérisations si poids&gt;50kg</a:t>
            </a:r>
          </a:p>
          <a:p>
            <a:r>
              <a:rPr lang="fr-FR" dirty="0" smtClean="0"/>
              <a:t>Restriction hydrique 24h (750cc)</a:t>
            </a:r>
          </a:p>
          <a:p>
            <a:r>
              <a:rPr lang="fr-FR" dirty="0" smtClean="0"/>
              <a:t>Effets 2aires: céphalées flush</a:t>
            </a:r>
          </a:p>
          <a:p>
            <a:r>
              <a:rPr lang="fr-FR" dirty="0" err="1" smtClean="0"/>
              <a:t>Delai</a:t>
            </a:r>
            <a:r>
              <a:rPr lang="fr-FR" dirty="0" smtClean="0"/>
              <a:t> d’action: 1h-12h</a:t>
            </a:r>
          </a:p>
          <a:p>
            <a:r>
              <a:rPr lang="fr-FR" dirty="0" smtClean="0"/>
              <a:t>A renouveler 12h si nécessaire </a:t>
            </a:r>
          </a:p>
        </p:txBody>
      </p:sp>
      <p:sp>
        <p:nvSpPr>
          <p:cNvPr id="7" name="Espace réservé du texte 6"/>
          <p:cNvSpPr>
            <a:spLocks noGrp="1"/>
          </p:cNvSpPr>
          <p:nvPr>
            <p:ph type="body" sz="quarter" idx="3"/>
          </p:nvPr>
        </p:nvSpPr>
        <p:spPr/>
        <p:txBody>
          <a:bodyPr>
            <a:normAutofit fontScale="77500" lnSpcReduction="20000"/>
          </a:bodyPr>
          <a:lstStyle/>
          <a:p>
            <a:r>
              <a:rPr lang="fr-FR" dirty="0" err="1" smtClean="0"/>
              <a:t>Octostim</a:t>
            </a:r>
            <a:endParaRPr lang="fr-FR" dirty="0" smtClean="0"/>
          </a:p>
          <a:p>
            <a:r>
              <a:rPr lang="fr-FR" dirty="0" smtClean="0"/>
              <a:t>Ampoule de 15 µg : 1ml</a:t>
            </a:r>
            <a:endParaRPr lang="fr-FR" dirty="0"/>
          </a:p>
        </p:txBody>
      </p:sp>
      <p:sp>
        <p:nvSpPr>
          <p:cNvPr id="8" name="Espace réservé du contenu 7"/>
          <p:cNvSpPr>
            <a:spLocks noGrp="1"/>
          </p:cNvSpPr>
          <p:nvPr>
            <p:ph sz="quarter" idx="4"/>
          </p:nvPr>
        </p:nvSpPr>
        <p:spPr/>
        <p:txBody>
          <a:bodyPr>
            <a:normAutofit fontScale="77500" lnSpcReduction="20000"/>
          </a:bodyPr>
          <a:lstStyle/>
          <a:p>
            <a:r>
              <a:rPr lang="fr-FR" dirty="0" err="1" smtClean="0"/>
              <a:t>Acetate</a:t>
            </a:r>
            <a:r>
              <a:rPr lang="fr-FR" dirty="0" smtClean="0"/>
              <a:t> de </a:t>
            </a:r>
            <a:r>
              <a:rPr lang="fr-FR" dirty="0" err="1" smtClean="0"/>
              <a:t>desmopressine</a:t>
            </a:r>
            <a:endParaRPr lang="fr-FR" dirty="0" smtClean="0"/>
          </a:p>
          <a:p>
            <a:r>
              <a:rPr lang="fr-FR" dirty="0" smtClean="0"/>
              <a:t>Voie sous cutanée</a:t>
            </a:r>
          </a:p>
          <a:p>
            <a:r>
              <a:rPr lang="fr-FR" dirty="0" smtClean="0"/>
              <a:t>Posologie</a:t>
            </a:r>
          </a:p>
          <a:p>
            <a:pPr marL="0" indent="0">
              <a:buNone/>
            </a:pPr>
            <a:r>
              <a:rPr lang="fr-FR" dirty="0" smtClean="0"/>
              <a:t>1 ampoule  si poids:40-75 kg</a:t>
            </a:r>
          </a:p>
          <a:p>
            <a:pPr marL="0" indent="0">
              <a:buNone/>
            </a:pPr>
            <a:r>
              <a:rPr lang="fr-FR" dirty="0" smtClean="0"/>
              <a:t>2 ampoule si poids&gt;75 kg</a:t>
            </a:r>
          </a:p>
          <a:p>
            <a:r>
              <a:rPr lang="fr-FR" dirty="0" smtClean="0"/>
              <a:t>Restriction hydrique 24h (750cc)</a:t>
            </a:r>
          </a:p>
          <a:p>
            <a:r>
              <a:rPr lang="fr-FR" dirty="0" smtClean="0"/>
              <a:t>Effets 2aires: céphalées flush </a:t>
            </a:r>
          </a:p>
          <a:p>
            <a:r>
              <a:rPr lang="fr-FR" dirty="0" err="1" smtClean="0"/>
              <a:t>Delai</a:t>
            </a:r>
            <a:r>
              <a:rPr lang="fr-FR" dirty="0" smtClean="0"/>
              <a:t> d’action: 1h-12h</a:t>
            </a:r>
          </a:p>
          <a:p>
            <a:r>
              <a:rPr lang="fr-FR" dirty="0" smtClean="0"/>
              <a:t>Injection unique pour moment</a:t>
            </a:r>
          </a:p>
          <a:p>
            <a:r>
              <a:rPr lang="fr-FR" dirty="0" smtClean="0"/>
              <a:t>L’ </a:t>
            </a:r>
            <a:r>
              <a:rPr lang="fr-FR" dirty="0"/>
              <a:t>injection peut provoquer une</a:t>
            </a:r>
            <a:r>
              <a:rPr lang="fr-FR" b="1" dirty="0"/>
              <a:t> </a:t>
            </a:r>
            <a:r>
              <a:rPr lang="fr-FR" dirty="0"/>
              <a:t>sensation douloureuse due au volume injecté car le tissu sous-cutané contient des récepteurs de la douleur.</a:t>
            </a:r>
            <a:endParaRPr lang="fr-FR" dirty="0" smtClean="0"/>
          </a:p>
          <a:p>
            <a:pPr marL="0" indent="0">
              <a:buNone/>
            </a:pPr>
            <a:endParaRPr lang="fr-FR" dirty="0" smtClean="0"/>
          </a:p>
          <a:p>
            <a:pPr marL="0" indent="0">
              <a:buNone/>
            </a:pPr>
            <a:endParaRPr lang="fr-FR" dirty="0" smtClean="0"/>
          </a:p>
          <a:p>
            <a:endParaRPr lang="fr-FR" dirty="0" smtClean="0"/>
          </a:p>
          <a:p>
            <a:endParaRPr lang="fr-FR" dirty="0"/>
          </a:p>
        </p:txBody>
      </p:sp>
    </p:spTree>
    <p:extLst>
      <p:ext uri="{BB962C8B-B14F-4D97-AF65-F5344CB8AC3E}">
        <p14:creationId xmlns:p14="http://schemas.microsoft.com/office/powerpoint/2010/main" val="600296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7"/>
          <p:cNvSpPr>
            <a:spLocks noGrp="1"/>
          </p:cNvSpPr>
          <p:nvPr>
            <p:ph idx="1"/>
          </p:nvPr>
        </p:nvSpPr>
        <p:spPr>
          <a:xfrm>
            <a:off x="457200" y="404664"/>
            <a:ext cx="8229600" cy="5721499"/>
          </a:xfrm>
        </p:spPr>
        <p:txBody>
          <a:bodyPr>
            <a:normAutofit fontScale="62500" lnSpcReduction="20000"/>
          </a:bodyPr>
          <a:lstStyle/>
          <a:p>
            <a:pPr marL="0" indent="0">
              <a:buNone/>
            </a:pPr>
            <a:r>
              <a:rPr lang="fr-FR" sz="4600" dirty="0" smtClean="0"/>
              <a:t>En pratique</a:t>
            </a:r>
          </a:p>
          <a:p>
            <a:pPr marL="0" indent="0">
              <a:buNone/>
            </a:pPr>
            <a:endParaRPr lang="fr-FR" dirty="0" smtClean="0"/>
          </a:p>
          <a:p>
            <a:pPr marL="0" indent="0">
              <a:buNone/>
            </a:pPr>
            <a:r>
              <a:rPr lang="fr-FR" b="1" dirty="0"/>
              <a:t>Matériel de base</a:t>
            </a:r>
            <a:endParaRPr lang="fr-FR" dirty="0"/>
          </a:p>
          <a:p>
            <a:pPr marL="0" indent="0">
              <a:buNone/>
            </a:pPr>
            <a:r>
              <a:rPr lang="fr-FR" dirty="0"/>
              <a:t> </a:t>
            </a:r>
          </a:p>
          <a:p>
            <a:pPr lvl="0"/>
            <a:r>
              <a:rPr lang="fr-FR" dirty="0"/>
              <a:t>Tampons pour désinfecter</a:t>
            </a:r>
          </a:p>
          <a:p>
            <a:pPr marL="0" indent="0">
              <a:buNone/>
            </a:pPr>
            <a:r>
              <a:rPr lang="fr-FR" dirty="0"/>
              <a:t> </a:t>
            </a:r>
          </a:p>
          <a:p>
            <a:pPr lvl="0"/>
            <a:r>
              <a:rPr lang="fr-FR" dirty="0"/>
              <a:t>1 seringue adaptée à la quantité de substance à injecter</a:t>
            </a:r>
          </a:p>
          <a:p>
            <a:pPr marL="0" indent="0">
              <a:buNone/>
            </a:pPr>
            <a:r>
              <a:rPr lang="fr-FR" dirty="0"/>
              <a:t> </a:t>
            </a:r>
          </a:p>
          <a:p>
            <a:pPr lvl="0"/>
            <a:r>
              <a:rPr lang="fr-FR" dirty="0"/>
              <a:t>1 aiguille pour aspirer le liquide de l'ampoule (rose)</a:t>
            </a:r>
          </a:p>
          <a:p>
            <a:pPr marL="0" indent="0">
              <a:buNone/>
            </a:pPr>
            <a:endParaRPr lang="fr-FR" dirty="0"/>
          </a:p>
          <a:p>
            <a:pPr lvl="0"/>
            <a:r>
              <a:rPr lang="fr-FR" dirty="0"/>
              <a:t>1 aiguille adaptée pour l’injection (orange)</a:t>
            </a:r>
          </a:p>
          <a:p>
            <a:pPr marL="0" indent="0">
              <a:buNone/>
            </a:pPr>
            <a:endParaRPr lang="fr-FR" dirty="0"/>
          </a:p>
          <a:p>
            <a:pPr lvl="0"/>
            <a:r>
              <a:rPr lang="fr-FR" dirty="0"/>
              <a:t>Produit à injecter (ampoule d’</a:t>
            </a:r>
            <a:r>
              <a:rPr lang="fr-FR" dirty="0" err="1"/>
              <a:t>Octostim</a:t>
            </a:r>
            <a:r>
              <a:rPr lang="fr-FR" dirty="0"/>
              <a:t>®)</a:t>
            </a:r>
          </a:p>
          <a:p>
            <a:pPr marL="0" indent="0">
              <a:buNone/>
            </a:pPr>
            <a:r>
              <a:rPr lang="fr-FR" dirty="0"/>
              <a:t> </a:t>
            </a:r>
          </a:p>
          <a:p>
            <a:pPr lvl="0"/>
            <a:r>
              <a:rPr lang="fr-FR" dirty="0"/>
              <a:t>1 récipient pour jeter les aiguilles sales et les ampoules (bouteille ou bocal à confiture)</a:t>
            </a:r>
          </a:p>
          <a:p>
            <a:pPr marL="0" indent="0">
              <a:buNone/>
            </a:pPr>
            <a:r>
              <a:rPr lang="fr-FR" dirty="0"/>
              <a:t> </a:t>
            </a:r>
          </a:p>
          <a:p>
            <a:pPr marL="0" indent="0">
              <a:buNone/>
            </a:pPr>
            <a:endParaRPr lang="fr-FR" dirty="0"/>
          </a:p>
        </p:txBody>
      </p:sp>
    </p:spTree>
    <p:extLst>
      <p:ext uri="{BB962C8B-B14F-4D97-AF65-F5344CB8AC3E}">
        <p14:creationId xmlns:p14="http://schemas.microsoft.com/office/powerpoint/2010/main" val="125389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664"/>
            <a:ext cx="8229600" cy="5721499"/>
          </a:xfrm>
        </p:spPr>
        <p:txBody>
          <a:bodyPr>
            <a:normAutofit fontScale="62500" lnSpcReduction="20000"/>
          </a:bodyPr>
          <a:lstStyle/>
          <a:p>
            <a:pPr marL="0" indent="0">
              <a:buNone/>
            </a:pPr>
            <a:r>
              <a:rPr lang="fr-FR" dirty="0"/>
              <a:t> </a:t>
            </a:r>
          </a:p>
          <a:p>
            <a:pPr marL="0" indent="0">
              <a:buNone/>
            </a:pPr>
            <a:r>
              <a:rPr lang="fr-FR" b="1" dirty="0"/>
              <a:t>Préparation de l'injection</a:t>
            </a:r>
            <a:endParaRPr lang="fr-FR" dirty="0"/>
          </a:p>
          <a:p>
            <a:pPr marL="0" indent="0">
              <a:buNone/>
            </a:pPr>
            <a:r>
              <a:rPr lang="fr-FR" dirty="0"/>
              <a:t> </a:t>
            </a:r>
          </a:p>
          <a:p>
            <a:pPr lvl="0"/>
            <a:r>
              <a:rPr lang="fr-FR" dirty="0"/>
              <a:t>Se laver les mains ou les désinfecter</a:t>
            </a:r>
          </a:p>
          <a:p>
            <a:pPr marL="0" indent="0">
              <a:buNone/>
            </a:pPr>
            <a:r>
              <a:rPr lang="fr-FR" dirty="0"/>
              <a:t> </a:t>
            </a:r>
          </a:p>
          <a:p>
            <a:pPr lvl="0"/>
            <a:r>
              <a:rPr lang="fr-FR" dirty="0"/>
              <a:t>Ouvrir le sachet de la seringue du côté du piston et pousser ce dernier à fond</a:t>
            </a:r>
          </a:p>
          <a:p>
            <a:pPr marL="0" indent="0">
              <a:buNone/>
            </a:pPr>
            <a:r>
              <a:rPr lang="fr-FR" dirty="0"/>
              <a:t> </a:t>
            </a:r>
          </a:p>
          <a:p>
            <a:pPr lvl="0"/>
            <a:r>
              <a:rPr lang="fr-FR" dirty="0"/>
              <a:t>Ouvrir l’emballage de l'aiguille rose, la sortir avec sa protection et la fixer sur la seringue</a:t>
            </a:r>
          </a:p>
          <a:p>
            <a:pPr marL="0" indent="0">
              <a:buNone/>
            </a:pPr>
            <a:r>
              <a:rPr lang="fr-FR" dirty="0"/>
              <a:t> </a:t>
            </a:r>
          </a:p>
          <a:p>
            <a:pPr lvl="0"/>
            <a:r>
              <a:rPr lang="fr-FR" dirty="0"/>
              <a:t>Tapoter le haut de l'ampoule avec un doigt jusqu'à ce que tout le liquide descende</a:t>
            </a:r>
          </a:p>
          <a:p>
            <a:pPr marL="0" indent="0">
              <a:buNone/>
            </a:pPr>
            <a:endParaRPr lang="fr-FR" dirty="0"/>
          </a:p>
          <a:p>
            <a:pPr lvl="0"/>
            <a:r>
              <a:rPr lang="fr-FR" dirty="0"/>
              <a:t>Placer le pouce sur le point bleu situé sur le collet de l’ampoule et casser l’ampoule vers l'arrière avec un tampon</a:t>
            </a:r>
          </a:p>
          <a:p>
            <a:endParaRPr lang="fr-FR" dirty="0"/>
          </a:p>
          <a:p>
            <a:pPr lvl="0"/>
            <a:r>
              <a:rPr lang="fr-FR" dirty="0"/>
              <a:t>Enlever la protection de l'aiguille rose</a:t>
            </a:r>
          </a:p>
          <a:p>
            <a:endParaRPr lang="fr-FR" dirty="0"/>
          </a:p>
        </p:txBody>
      </p:sp>
    </p:spTree>
    <p:extLst>
      <p:ext uri="{BB962C8B-B14F-4D97-AF65-F5344CB8AC3E}">
        <p14:creationId xmlns:p14="http://schemas.microsoft.com/office/powerpoint/2010/main" val="3417824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620688"/>
            <a:ext cx="8291264" cy="5505475"/>
          </a:xfrm>
        </p:spPr>
        <p:txBody>
          <a:bodyPr>
            <a:normAutofit fontScale="70000" lnSpcReduction="20000"/>
          </a:bodyPr>
          <a:lstStyle/>
          <a:p>
            <a:pPr lvl="0"/>
            <a:r>
              <a:rPr lang="fr-FR" dirty="0"/>
              <a:t>Aspirer le produit de l’ampoule en tirant délicatement le piston : garder la pointe de l'aiguille immergée dans le liquide pour prendre la totalité du médicament, tout en évitant d'aspirer de l'air ; si nécessaire, aspirer le contenu d’une seconde ampoule</a:t>
            </a:r>
          </a:p>
          <a:p>
            <a:pPr marL="0" indent="0">
              <a:buNone/>
            </a:pPr>
            <a:endParaRPr lang="fr-FR" dirty="0"/>
          </a:p>
          <a:p>
            <a:pPr lvl="0"/>
            <a:r>
              <a:rPr lang="fr-FR" dirty="0"/>
              <a:t>Jeter l’ampoule dans le récipient réservé à cet usage</a:t>
            </a:r>
          </a:p>
          <a:p>
            <a:pPr marL="0" indent="0">
              <a:buNone/>
            </a:pPr>
            <a:endParaRPr lang="fr-FR" dirty="0"/>
          </a:p>
          <a:p>
            <a:pPr lvl="0"/>
            <a:r>
              <a:rPr lang="fr-FR" dirty="0"/>
              <a:t>Chasser l’air de la seringue : tenir la seringue avec l'aiguille vers le haut et la tapoter jusqu'à ce que les bulles remontent, tirer le piston pour aspirer le liquide contenu dans l'aiguille puis pousser le piston pour expulser l'air</a:t>
            </a:r>
          </a:p>
          <a:p>
            <a:pPr marL="0" indent="0">
              <a:buNone/>
            </a:pPr>
            <a:r>
              <a:rPr lang="fr-FR" dirty="0"/>
              <a:t> </a:t>
            </a:r>
          </a:p>
          <a:p>
            <a:pPr lvl="0"/>
            <a:r>
              <a:rPr lang="fr-FR" dirty="0"/>
              <a:t>Si nécessaire, ajuster la quantité de </a:t>
            </a:r>
            <a:r>
              <a:rPr lang="fr-FR" dirty="0" smtClean="0"/>
              <a:t>médicament</a:t>
            </a:r>
            <a:r>
              <a:rPr lang="fr-FR" dirty="0"/>
              <a:t> </a:t>
            </a:r>
          </a:p>
          <a:p>
            <a:pPr lvl="0"/>
            <a:r>
              <a:rPr lang="fr-FR" dirty="0"/>
              <a:t>Retirer l'aiguille rose de la seringue et la mettre dans le récipient réservé à cet usage</a:t>
            </a:r>
          </a:p>
          <a:p>
            <a:pPr marL="0" indent="0">
              <a:buNone/>
            </a:pPr>
            <a:endParaRPr lang="fr-FR" dirty="0"/>
          </a:p>
          <a:p>
            <a:pPr lvl="0"/>
            <a:r>
              <a:rPr lang="fr-FR" dirty="0"/>
              <a:t>Adapter l'aiguille orange prévue pour l'injection à la seringue</a:t>
            </a:r>
          </a:p>
          <a:p>
            <a:endParaRPr lang="fr-FR" dirty="0"/>
          </a:p>
        </p:txBody>
      </p:sp>
    </p:spTree>
    <p:extLst>
      <p:ext uri="{BB962C8B-B14F-4D97-AF65-F5344CB8AC3E}">
        <p14:creationId xmlns:p14="http://schemas.microsoft.com/office/powerpoint/2010/main" val="142978984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1473</TotalTime>
  <Words>472</Words>
  <Application>Microsoft Office PowerPoint</Application>
  <PresentationFormat>Affichage à l'écran (4:3)</PresentationFormat>
  <Paragraphs>117</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 ETP : Rupture Octim</vt:lpstr>
      <vt:lpstr>Présentation PowerPoint</vt:lpstr>
      <vt:lpstr>Présentation PowerPoint</vt:lpstr>
      <vt:lpstr>Présentation PowerPoint</vt:lpstr>
      <vt:lpstr>Présentation PowerPoint</vt:lpstr>
      <vt:lpstr>Alternative : Octostim</vt:lpstr>
      <vt:lpstr>Présentation PowerPoint</vt:lpstr>
      <vt:lpstr>Présentation PowerPoint</vt:lpstr>
      <vt:lpstr>Présentation PowerPoint</vt:lpstr>
      <vt:lpstr>Présentation PowerPoint</vt:lpstr>
      <vt:lpstr>Présentation PowerPoint</vt:lpstr>
      <vt:lpstr>Présentation PowerPoint</vt:lpstr>
    </vt:vector>
  </TitlesOfParts>
  <Company>HUS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ETP : Rupture Octim</dc:title>
  <dc:creator>DESPREZ Dominique</dc:creator>
  <cp:lastModifiedBy>DESPREZ Dominique</cp:lastModifiedBy>
  <cp:revision>8</cp:revision>
  <dcterms:created xsi:type="dcterms:W3CDTF">2020-09-12T07:53:50Z</dcterms:created>
  <dcterms:modified xsi:type="dcterms:W3CDTF">2020-09-17T17:57:06Z</dcterms:modified>
</cp:coreProperties>
</file>